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9" r:id="rId3"/>
    <p:sldId id="315" r:id="rId4"/>
    <p:sldId id="344" r:id="rId5"/>
    <p:sldId id="346" r:id="rId6"/>
    <p:sldId id="345" r:id="rId7"/>
    <p:sldId id="347" r:id="rId8"/>
    <p:sldId id="349" r:id="rId9"/>
    <p:sldId id="348" r:id="rId10"/>
    <p:sldId id="350" r:id="rId11"/>
    <p:sldId id="351" r:id="rId12"/>
    <p:sldId id="364" r:id="rId13"/>
    <p:sldId id="352" r:id="rId14"/>
    <p:sldId id="381" r:id="rId15"/>
    <p:sldId id="365" r:id="rId16"/>
    <p:sldId id="353" r:id="rId17"/>
    <p:sldId id="383" r:id="rId18"/>
    <p:sldId id="354" r:id="rId19"/>
    <p:sldId id="374" r:id="rId20"/>
    <p:sldId id="355" r:id="rId21"/>
    <p:sldId id="382" r:id="rId22"/>
    <p:sldId id="366" r:id="rId23"/>
    <p:sldId id="357" r:id="rId24"/>
    <p:sldId id="356" r:id="rId25"/>
    <p:sldId id="367" r:id="rId26"/>
    <p:sldId id="358" r:id="rId27"/>
    <p:sldId id="359" r:id="rId28"/>
    <p:sldId id="375" r:id="rId29"/>
    <p:sldId id="360" r:id="rId30"/>
    <p:sldId id="368" r:id="rId31"/>
    <p:sldId id="369" r:id="rId32"/>
    <p:sldId id="376" r:id="rId33"/>
    <p:sldId id="361" r:id="rId34"/>
    <p:sldId id="362" r:id="rId35"/>
    <p:sldId id="370" r:id="rId36"/>
    <p:sldId id="377" r:id="rId37"/>
    <p:sldId id="363" r:id="rId38"/>
    <p:sldId id="378" r:id="rId39"/>
    <p:sldId id="371" r:id="rId40"/>
    <p:sldId id="379" r:id="rId41"/>
    <p:sldId id="372" r:id="rId42"/>
    <p:sldId id="380" r:id="rId43"/>
    <p:sldId id="373" r:id="rId44"/>
    <p:sldId id="343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4C28-96DE-4267-B752-4099CAAE5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61C51-2A48-445B-92C2-E7E02C54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C0C5-7A58-4156-96C5-151490F4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E063B-EBEC-4399-B5E4-1EC75399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3B12-1EC8-44F0-B4E4-CDE21446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3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88C2-9AA6-4C53-B191-E2556800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EF4D8-491A-44FC-9099-F0C5A2531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CC98D-76B8-4BAA-A445-8864000B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3330-6EBB-4D85-876C-23BA93DF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1BB08-9A10-439F-94FD-098228A6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35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49BBB-2640-4140-89F5-DFD0E8D6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67F09-2FAF-4ED6-B0A0-C35913863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7C397-48CD-4248-BB7D-6BA42F71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0F0F7-EE39-475E-ADE0-223D872F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372E-C2F6-4C97-9DA5-9353F8BA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07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D1AB-08FB-4F85-B829-5B280C7B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19E8-4C3B-463B-B842-C3D74F2E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B46D-1251-47A9-AB91-E9A9A539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06CB8-048E-45B9-A3CD-941721A0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ED5D-C900-4ACC-8048-6F509AAC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44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CB4B-68E3-4B85-B159-ECA7705A1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72B57-5EB4-4D3E-AC33-8E79A0F1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0A0B2-391A-4C5C-B260-06EFE732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2DC41-AEF3-49DF-A918-555BC38B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20532-F072-444F-8E39-F36D6D07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58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C70C-D9A1-4410-BC20-705110E2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7653-8F13-4146-81C5-B90EF62C6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447E7-E79F-41A9-8D28-058F6DAA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7CA5D-92A1-440E-901D-5A2A089F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99391-26F7-49A5-98BD-D1F8D1E1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26A96-2229-44D5-8B00-79E168BB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54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1ADB-DCF3-41F9-909E-6FB4CF703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B5138-9711-4F17-966E-9C79AE5DA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C1FE1-ECED-4B49-9D27-5A7FB966A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2B2D7-E696-4BE2-BD8C-30E96DCEA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934D51-3319-482F-BFCC-5D9EFE14F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B2B64-03D0-4E3F-9CBD-E9A310F2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FB521-08FA-4F35-BC06-EDDFE47B9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30E2-D875-464F-A4B4-BFC22781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19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169A-C6A8-4E74-BEB3-41CBA1BA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94BF9-66A7-4D4C-A818-D4A642D47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E78B-910B-4898-B3E6-86618143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BC0EC-39DA-4223-9CB4-4266D3C4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76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FE8CC-DC5E-45AC-AD7A-143E30E0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5EC0E-0234-4C25-8CFD-3E09E83A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143FE-E515-46AD-99F2-C2098CD2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7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282AC-E55B-46A5-9690-DF44392B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0698-56D1-409F-9633-D51CE1AC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2979D-8312-46B5-88DD-AEA40DDE0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F7059-AAEF-4982-BD03-13AECEC8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81B1-9715-4B49-91F1-3CE6486A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3108-8132-4F12-984E-9D828853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58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ECDD-90EB-4097-9349-80ADF391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5EBDF-AA75-4F47-BCEB-27437CC8A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80B1E-7F21-438C-A6B8-B4FAB281B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3D295-E9F8-413E-8D27-873B209F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CE746-E7E0-42B5-BB10-40DEFDCC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36F3F-F354-4753-816A-C8B7B2A9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90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0495D-A0AC-4A2B-B9EA-BCEAE9AB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21D0F-431E-4641-994D-BDCE37A8C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AEAE0-1D0F-4F60-85D4-440C196BD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53E3F-6357-4397-9ADE-3325A71B2EC9}" type="datetimeFigureOut">
              <a:rPr lang="pt-BR" smtClean="0"/>
              <a:t>21/03/2020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DB425-07D8-46E2-9FAD-8735B07F0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7D7D-DECC-4BFC-A9E4-AF634F07A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5E0B2-F310-4BA0-ABF4-B932AC19ECA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13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.br/Recommender-Systems-Handbook-English-Francesco-ebook/dp/B00D8D1Y10" TargetMode="External"/><Relationship Id="rId3" Type="http://schemas.openxmlformats.org/officeDocument/2006/relationships/hyperlink" Target="https://recsys.acm.org/" TargetMode="External"/><Relationship Id="rId7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.br/Recommender-Systems-Introduction-Dietmar-Jannach/dp/0521493366" TargetMode="External"/><Relationship Id="rId5" Type="http://schemas.openxmlformats.org/officeDocument/2006/relationships/image" Target="../media/image54.jpeg"/><Relationship Id="rId10" Type="http://schemas.openxmlformats.org/officeDocument/2006/relationships/hyperlink" Target="https://www.amazon.com.br/Building-Recommender-Systems-Machine-Learning-ebook/dp/B07GCV5JCZ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84;p13" descr="Logo Escola Livre de IA Cor.png">
            <a:extLst>
              <a:ext uri="{FF2B5EF4-FFF2-40B4-BE49-F238E27FC236}">
                <a16:creationId xmlns:a16="http://schemas.microsoft.com/office/drawing/2014/main" id="{F9EA90DC-506F-494F-A16B-01875118F7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0786" y="2468221"/>
            <a:ext cx="6462257" cy="197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87;p13">
            <a:extLst>
              <a:ext uri="{FF2B5EF4-FFF2-40B4-BE49-F238E27FC236}">
                <a16:creationId xmlns:a16="http://schemas.microsoft.com/office/drawing/2014/main" id="{0216191B-1671-4573-85AE-AF7778240E31}"/>
              </a:ext>
            </a:extLst>
          </p:cNvPr>
          <p:cNvSpPr txBox="1"/>
          <p:nvPr/>
        </p:nvSpPr>
        <p:spPr>
          <a:xfrm>
            <a:off x="1597874" y="731690"/>
            <a:ext cx="829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b="1" i="0" u="none" strike="noStrike" cap="none">
                <a:solidFill>
                  <a:schemeClr val="dk1"/>
                </a:solidFill>
              </a:rPr>
              <a:t>A primeira Escola presencial gratuita de Inteligência Artificial do Brasil</a:t>
            </a:r>
            <a:endParaRPr sz="1850" b="1">
              <a:solidFill>
                <a:schemeClr val="dk1"/>
              </a:solidFill>
            </a:endParaRPr>
          </a:p>
        </p:txBody>
      </p:sp>
      <p:sp>
        <p:nvSpPr>
          <p:cNvPr id="16" name="Google Shape;88;p13">
            <a:extLst>
              <a:ext uri="{FF2B5EF4-FFF2-40B4-BE49-F238E27FC236}">
                <a16:creationId xmlns:a16="http://schemas.microsoft.com/office/drawing/2014/main" id="{5EB22EDB-479B-4074-A666-E5E63A408301}"/>
              </a:ext>
            </a:extLst>
          </p:cNvPr>
          <p:cNvSpPr txBox="1"/>
          <p:nvPr/>
        </p:nvSpPr>
        <p:spPr>
          <a:xfrm>
            <a:off x="8386280" y="5611493"/>
            <a:ext cx="10727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89;p13" descr="lambda3.png">
            <a:extLst>
              <a:ext uri="{FF2B5EF4-FFF2-40B4-BE49-F238E27FC236}">
                <a16:creationId xmlns:a16="http://schemas.microsoft.com/office/drawing/2014/main" id="{17701A42-A102-4D6D-B456-55C22D08A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528" y="5968683"/>
            <a:ext cx="1614473" cy="54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05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Personalização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A5875-6A7D-42BD-8B4B-6D6DFD06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02" y="1329856"/>
            <a:ext cx="9291332" cy="488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Marcos – Pesquisa Sist. </a:t>
            </a:r>
            <a:r>
              <a:rPr lang="pt-BR" dirty="0" err="1">
                <a:latin typeface="Conthrax Sb" pitchFamily="34" charset="0"/>
              </a:rPr>
              <a:t>Rec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7EB6D-0C04-47E1-8AC5-E49628A1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1205832"/>
            <a:ext cx="9125930" cy="5132971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81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Marcos – Pesquisa Sist. </a:t>
            </a:r>
            <a:r>
              <a:rPr lang="pt-BR" dirty="0" err="1">
                <a:latin typeface="Conthrax Sb" pitchFamily="34" charset="0"/>
              </a:rPr>
              <a:t>Rec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F5EE9-C384-430B-B912-F3C88599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22" y="1226701"/>
            <a:ext cx="8909703" cy="49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latin typeface="Conthrax Sb" pitchFamily="34" charset="0"/>
              </a:rPr>
              <a:t>Netflix </a:t>
            </a:r>
            <a:r>
              <a:rPr lang="pt-BR" i="1" dirty="0" err="1">
                <a:latin typeface="Conthrax Sb" pitchFamily="34" charset="0"/>
              </a:rPr>
              <a:t>Prize</a:t>
            </a:r>
            <a:r>
              <a:rPr lang="pt-BR" i="1" dirty="0">
                <a:latin typeface="Conthrax Sb" pitchFamily="34" charset="0"/>
              </a:rPr>
              <a:t> – </a:t>
            </a:r>
            <a:r>
              <a:rPr lang="pt-BR" dirty="0">
                <a:latin typeface="Conthrax Sb" pitchFamily="34" charset="0"/>
              </a:rPr>
              <a:t>US$ 1.000.000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EF60D9-0677-4A94-B032-70F040B7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63" y="1334905"/>
            <a:ext cx="10450516" cy="5021506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81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latin typeface="Conthrax Sb" pitchFamily="34" charset="0"/>
              </a:rPr>
              <a:t>Netflix </a:t>
            </a:r>
            <a:r>
              <a:rPr lang="pt-BR" i="1" dirty="0" err="1">
                <a:latin typeface="Conthrax Sb" pitchFamily="34" charset="0"/>
              </a:rPr>
              <a:t>Prize</a:t>
            </a:r>
            <a:r>
              <a:rPr lang="pt-BR" i="1" dirty="0">
                <a:latin typeface="Conthrax Sb" pitchFamily="34" charset="0"/>
              </a:rPr>
              <a:t> – </a:t>
            </a:r>
            <a:r>
              <a:rPr lang="pt-BR" dirty="0">
                <a:latin typeface="Conthrax Sb" pitchFamily="34" charset="0"/>
              </a:rPr>
              <a:t>US$ 1.000.000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901AEE-244C-4707-B243-11A92968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91" y="1079400"/>
            <a:ext cx="7065311" cy="57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Generalização do Problema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80AD9-1D16-44A1-9600-018F614C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53" y="1178842"/>
            <a:ext cx="6585879" cy="539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Etapas – Sistemas de Recomendação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DB479-3DA3-4A72-AE80-AFB49DCA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038" y="1546841"/>
            <a:ext cx="10139927" cy="417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Coleta Explícita Dados</a:t>
            </a:r>
          </a:p>
        </p:txBody>
      </p:sp>
      <p:pic>
        <p:nvPicPr>
          <p:cNvPr id="2050" name="Picture 2" descr="Resultado de imagem para rating product amazon">
            <a:extLst>
              <a:ext uri="{FF2B5EF4-FFF2-40B4-BE49-F238E27FC236}">
                <a16:creationId xmlns:a16="http://schemas.microsoft.com/office/drawing/2014/main" id="{034177AE-F0C8-4AA1-85CB-22180FB3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567" y="1310748"/>
            <a:ext cx="61150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7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 err="1">
                <a:latin typeface="Conthrax Sb" pitchFamily="34" charset="0"/>
              </a:rPr>
              <a:t>Collaborative</a:t>
            </a:r>
            <a:r>
              <a:rPr lang="pt-BR" i="1" dirty="0">
                <a:latin typeface="Conthrax Sb" pitchFamily="34" charset="0"/>
              </a:rPr>
              <a:t> x </a:t>
            </a:r>
            <a:r>
              <a:rPr lang="pt-BR" i="1" dirty="0" err="1">
                <a:latin typeface="Conthrax Sb" pitchFamily="34" charset="0"/>
              </a:rPr>
              <a:t>Content</a:t>
            </a:r>
            <a:r>
              <a:rPr lang="pt-BR" i="1" dirty="0">
                <a:latin typeface="Conthrax Sb" pitchFamily="34" charset="0"/>
              </a:rPr>
              <a:t> </a:t>
            </a:r>
            <a:r>
              <a:rPr lang="pt-BR" i="1" dirty="0" err="1">
                <a:latin typeface="Conthrax Sb" pitchFamily="34" charset="0"/>
              </a:rPr>
              <a:t>Based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2FC32-2CE2-4DD5-9E79-178AE724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13" y="1250862"/>
            <a:ext cx="9991115" cy="49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25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3103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FILTRAGEM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COLABORATIVA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90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0" name="Picture 4" descr="Resultado de imagem para hello my name is">
            <a:extLst>
              <a:ext uri="{FF2B5EF4-FFF2-40B4-BE49-F238E27FC236}">
                <a16:creationId xmlns:a16="http://schemas.microsoft.com/office/drawing/2014/main" id="{F308A836-D507-45CB-A2DE-BEBCCE5D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3" y="13213"/>
            <a:ext cx="5250649" cy="52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C495E-FF9E-417A-A676-A6F158346437}"/>
              </a:ext>
            </a:extLst>
          </p:cNvPr>
          <p:cNvSpPr txBox="1"/>
          <p:nvPr/>
        </p:nvSpPr>
        <p:spPr>
          <a:xfrm>
            <a:off x="935945" y="2464525"/>
            <a:ext cx="3738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0070C0"/>
                </a:solidFill>
                <a:latin typeface="Freestyle Script" panose="030804020302050B0404" pitchFamily="66" charset="0"/>
              </a:rPr>
              <a:t>Wagner Santos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FA7C9F-F29C-4D57-A21E-655C9EDB094C}"/>
              </a:ext>
            </a:extLst>
          </p:cNvPr>
          <p:cNvGrpSpPr/>
          <p:nvPr/>
        </p:nvGrpSpPr>
        <p:grpSpPr>
          <a:xfrm>
            <a:off x="6257904" y="2029577"/>
            <a:ext cx="4493864" cy="2585090"/>
            <a:chOff x="5601013" y="2234763"/>
            <a:chExt cx="4493864" cy="2585090"/>
          </a:xfrm>
        </p:grpSpPr>
        <p:pic>
          <p:nvPicPr>
            <p:cNvPr id="24584" name="Picture 8" descr="Resultado de imagem para accenture logo">
              <a:extLst>
                <a:ext uri="{FF2B5EF4-FFF2-40B4-BE49-F238E27FC236}">
                  <a16:creationId xmlns:a16="http://schemas.microsoft.com/office/drawing/2014/main" id="{C54506B0-2CBE-4B42-B840-3AC86832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033" y="2234763"/>
              <a:ext cx="1463844" cy="146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6" name="Picture 10" descr="Resultado de imagem para itaú logo">
              <a:extLst>
                <a:ext uri="{FF2B5EF4-FFF2-40B4-BE49-F238E27FC236}">
                  <a16:creationId xmlns:a16="http://schemas.microsoft.com/office/drawing/2014/main" id="{71101317-5DA2-48B5-90F7-91B6290F0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699" y="2648279"/>
              <a:ext cx="621597" cy="621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8" name="Picture 12" descr="Resultado de imagem para tcs logo">
              <a:extLst>
                <a:ext uri="{FF2B5EF4-FFF2-40B4-BE49-F238E27FC236}">
                  <a16:creationId xmlns:a16="http://schemas.microsoft.com/office/drawing/2014/main" id="{61282B6E-3804-446A-8746-26B0118E8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600" y="4017126"/>
              <a:ext cx="1154624" cy="751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0" name="Picture 14" descr="Resultado de imagem para everis">
              <a:extLst>
                <a:ext uri="{FF2B5EF4-FFF2-40B4-BE49-F238E27FC236}">
                  <a16:creationId xmlns:a16="http://schemas.microsoft.com/office/drawing/2014/main" id="{096C3AB9-2F97-4237-85D8-668DF88C7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1013" y="4122961"/>
              <a:ext cx="920776" cy="64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2" name="Picture 16" descr="Resultado de imagem para santander">
              <a:extLst>
                <a:ext uri="{FF2B5EF4-FFF2-40B4-BE49-F238E27FC236}">
                  <a16:creationId xmlns:a16="http://schemas.microsoft.com/office/drawing/2014/main" id="{A940D004-FD0F-4188-BFF0-8ACE3A46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779" y="3841755"/>
              <a:ext cx="978098" cy="978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6" name="Picture 20" descr="Resultado de imagem para unicamp logo">
              <a:extLst>
                <a:ext uri="{FF2B5EF4-FFF2-40B4-BE49-F238E27FC236}">
                  <a16:creationId xmlns:a16="http://schemas.microsoft.com/office/drawing/2014/main" id="{98E02477-7D5C-482B-88A5-9D5E45BE0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135" y="2815464"/>
              <a:ext cx="938968" cy="995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98" name="Picture 22" descr="Resultado de imagem para fgv logo">
              <a:extLst>
                <a:ext uri="{FF2B5EF4-FFF2-40B4-BE49-F238E27FC236}">
                  <a16:creationId xmlns:a16="http://schemas.microsoft.com/office/drawing/2014/main" id="{70CBDDF0-B710-4312-BE7B-DB8367648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702" y="3313175"/>
              <a:ext cx="1380377" cy="46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74FCA-CCCE-4859-954F-B5E409E4F234}"/>
              </a:ext>
            </a:extLst>
          </p:cNvPr>
          <p:cNvGrpSpPr/>
          <p:nvPr/>
        </p:nvGrpSpPr>
        <p:grpSpPr>
          <a:xfrm>
            <a:off x="6581087" y="400633"/>
            <a:ext cx="2626027" cy="1653823"/>
            <a:chOff x="5777729" y="0"/>
            <a:chExt cx="2626027" cy="1653823"/>
          </a:xfrm>
        </p:grpSpPr>
        <p:pic>
          <p:nvPicPr>
            <p:cNvPr id="24582" name="Picture 6" descr="Resultado de imagem para dj icon">
              <a:extLst>
                <a:ext uri="{FF2B5EF4-FFF2-40B4-BE49-F238E27FC236}">
                  <a16:creationId xmlns:a16="http://schemas.microsoft.com/office/drawing/2014/main" id="{D4A18074-AB93-4DDA-A2E9-C896A64CA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7729" y="338025"/>
              <a:ext cx="1315798" cy="1315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00" name="Picture 24" descr="Resultado de imagem para sao paulo logo">
              <a:extLst>
                <a:ext uri="{FF2B5EF4-FFF2-40B4-BE49-F238E27FC236}">
                  <a16:creationId xmlns:a16="http://schemas.microsoft.com/office/drawing/2014/main" id="{18AAB2B5-0C84-4775-96A5-FFDE3CCB9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9750" y="0"/>
              <a:ext cx="1234006" cy="1653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5B3EC45-3F90-4CDF-918B-84459A256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2413" y="4894100"/>
            <a:ext cx="1818710" cy="833502"/>
          </a:xfrm>
          <a:prstGeom prst="rect">
            <a:avLst/>
          </a:prstGeom>
        </p:spPr>
      </p:pic>
      <p:pic>
        <p:nvPicPr>
          <p:cNvPr id="24604" name="Picture 28" descr="Resultado de imagem para school of ai logo">
            <a:extLst>
              <a:ext uri="{FF2B5EF4-FFF2-40B4-BE49-F238E27FC236}">
                <a16:creationId xmlns:a16="http://schemas.microsoft.com/office/drawing/2014/main" id="{E2BDDA13-117C-4D7B-AF9E-A649EE2B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88" y="4950548"/>
            <a:ext cx="1463844" cy="8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6" name="Picture 30" descr="Resultado de imagem para digital house logo">
            <a:extLst>
              <a:ext uri="{FF2B5EF4-FFF2-40B4-BE49-F238E27FC236}">
                <a16:creationId xmlns:a16="http://schemas.microsoft.com/office/drawing/2014/main" id="{B15C7855-122B-4C72-A80F-673F41AD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29" y="4682329"/>
            <a:ext cx="1643063" cy="116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E6BF5-9C58-4812-8191-275211EDB9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9544" y="554927"/>
            <a:ext cx="2052555" cy="1497298"/>
          </a:xfrm>
          <a:prstGeom prst="rect">
            <a:avLst/>
          </a:prstGeom>
        </p:spPr>
      </p:pic>
      <p:pic>
        <p:nvPicPr>
          <p:cNvPr id="24608" name="Picture 32" descr="Resultado de imagem para handshake icon">
            <a:extLst>
              <a:ext uri="{FF2B5EF4-FFF2-40B4-BE49-F238E27FC236}">
                <a16:creationId xmlns:a16="http://schemas.microsoft.com/office/drawing/2014/main" id="{4FA28441-655A-48F7-BD48-4A851FD8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484168"/>
            <a:ext cx="2314765" cy="231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38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Colaborativo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7B28C-E49D-4958-9552-DF778B4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07" y="1154097"/>
            <a:ext cx="9021028" cy="5181364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m para use item matrix">
            <a:extLst>
              <a:ext uri="{FF2B5EF4-FFF2-40B4-BE49-F238E27FC236}">
                <a16:creationId xmlns:a16="http://schemas.microsoft.com/office/drawing/2014/main" id="{ACFA83D3-3781-4EF1-8267-F19F8544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4" y="1007393"/>
            <a:ext cx="4728746" cy="263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03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Matriz Usuários x Itens</a:t>
            </a:r>
          </a:p>
        </p:txBody>
      </p:sp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m para use item matrix">
            <a:extLst>
              <a:ext uri="{FF2B5EF4-FFF2-40B4-BE49-F238E27FC236}">
                <a16:creationId xmlns:a16="http://schemas.microsoft.com/office/drawing/2014/main" id="{ACFA83D3-3781-4EF1-8267-F19F8544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97" y="1300356"/>
            <a:ext cx="9000701" cy="501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03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Colaborativo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37226-558D-4714-8F1A-40F3C04D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69" y="1092724"/>
            <a:ext cx="8150033" cy="51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44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Comparativo – </a:t>
            </a:r>
            <a:r>
              <a:rPr lang="pt-BR" i="1" dirty="0">
                <a:latin typeface="Conthrax Sb" pitchFamily="34" charset="0"/>
              </a:rPr>
              <a:t>Item-Item x </a:t>
            </a:r>
            <a:r>
              <a:rPr lang="pt-BR" i="1" dirty="0" err="1">
                <a:latin typeface="Conthrax Sb" pitchFamily="34" charset="0"/>
              </a:rPr>
              <a:t>User-User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CE41A-73C6-4EAB-BF89-1A2EF635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7" y="1248786"/>
            <a:ext cx="9164715" cy="5132918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93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Colaborativo – </a:t>
            </a:r>
            <a:r>
              <a:rPr lang="pt-BR" i="1" dirty="0" err="1">
                <a:latin typeface="Conthrax Sb" pitchFamily="34" charset="0"/>
              </a:rPr>
              <a:t>User-User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9756-5799-4A9D-AE37-5FE7BBBD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76" y="1079401"/>
            <a:ext cx="8847247" cy="5405787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1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Colaborativo – </a:t>
            </a:r>
            <a:r>
              <a:rPr lang="pt-BR" i="1" dirty="0">
                <a:latin typeface="Conthrax Sb" pitchFamily="34" charset="0"/>
              </a:rPr>
              <a:t>Item-Item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FCDBBB-46A2-4395-BCE6-FFA180DA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12" y="1162975"/>
            <a:ext cx="8481176" cy="5246703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30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Pontos de Atenção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B38A2-69E2-4383-A0CC-29D741FC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57" y="1030252"/>
            <a:ext cx="8157727" cy="53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CF Baseada em Modelos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0D2BE-8537-4590-BEAA-DD080CC7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19" y="1154872"/>
            <a:ext cx="7696939" cy="54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8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3103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FILTRAGEM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BASEADA EM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CONTEÚDO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60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Baseado em Conteúdo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09AA0-40C3-476A-8845-C9ED39D4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39" y="1136723"/>
            <a:ext cx="8006763" cy="50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1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924FCB-6A16-4C6C-ADEF-5736FC66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49" y="1128011"/>
            <a:ext cx="8681311" cy="5729989"/>
          </a:xfrm>
          <a:prstGeom prst="rect">
            <a:avLst/>
          </a:prstGeom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Sistemas de Recomendação</a:t>
            </a:r>
          </a:p>
        </p:txBody>
      </p:sp>
    </p:spTree>
    <p:extLst>
      <p:ext uri="{BB962C8B-B14F-4D97-AF65-F5344CB8AC3E}">
        <p14:creationId xmlns:p14="http://schemas.microsoft.com/office/powerpoint/2010/main" val="234763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Baseado em Conteúdo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49260-3EFF-4917-B784-0D32D618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38" y="1286694"/>
            <a:ext cx="9643474" cy="4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1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Filtro Baseado em Conteúdo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00241-2675-4D9C-8995-2E2EADA0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34" y="1100062"/>
            <a:ext cx="8119913" cy="51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3103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 HÍBRIDOS DE RECOMENDAÇÃO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356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Sistemas de Recomendação Híbridos</a:t>
            </a:r>
          </a:p>
        </p:txBody>
      </p:sp>
      <p:pic>
        <p:nvPicPr>
          <p:cNvPr id="7" name="Picture 4" descr="https://miro.medium.com/max/3192/1*fi0uM7xs66t7Jyf63BVKww.png">
            <a:extLst>
              <a:ext uri="{FF2B5EF4-FFF2-40B4-BE49-F238E27FC236}">
                <a16:creationId xmlns:a16="http://schemas.microsoft.com/office/drawing/2014/main" id="{CF7D15DB-B416-4C50-A1D1-265E5C58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6" y="1247412"/>
            <a:ext cx="6507332" cy="561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95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latin typeface="Conthrax Sb" pitchFamily="34" charset="0"/>
              </a:rPr>
              <a:t>Matrix </a:t>
            </a:r>
            <a:r>
              <a:rPr lang="pt-BR" i="1" dirty="0" err="1">
                <a:latin typeface="Conthrax Sb" pitchFamily="34" charset="0"/>
              </a:rPr>
              <a:t>Factorization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24951-211F-4706-8034-41946006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28" y="1126830"/>
            <a:ext cx="8324575" cy="5731170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080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latin typeface="Conthrax Sb" pitchFamily="34" charset="0"/>
              </a:rPr>
              <a:t>Matrix </a:t>
            </a:r>
            <a:r>
              <a:rPr lang="pt-BR" i="1">
                <a:latin typeface="Conthrax Sb" pitchFamily="34" charset="0"/>
              </a:rPr>
              <a:t>Factorization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C4D44-016F-44F8-B238-AD9514D4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09" y="1322773"/>
            <a:ext cx="8040613" cy="50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7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3103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MÉTRICAS DE SIMILARIDADE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093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Métricas de Similaridade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48F2F-DD91-4F0A-A4B6-8B30DC4F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787" y="1162975"/>
            <a:ext cx="5684081" cy="54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3103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AVALIAÇÃO DE MODELOS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569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Avaliação de Modelos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6F2A1-C62D-4F81-937B-5A3F547C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84" y="1438183"/>
            <a:ext cx="7776232" cy="49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8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Sistemas de Recomendação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72B6B-F9AF-43B4-9A1C-DC9EF168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93" y="1320528"/>
            <a:ext cx="9457014" cy="5350556"/>
          </a:xfrm>
          <a:prstGeom prst="rect">
            <a:avLst/>
          </a:prstGeom>
        </p:spPr>
      </p:pic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5951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2976728" y="1790268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FRAMEWORKS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340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Frameworks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FB371-3F78-4C94-A1AA-16A1B085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75" y="1162975"/>
            <a:ext cx="8526691" cy="512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7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E33F1-CBB8-4061-8C76-186D6FE2D359}"/>
              </a:ext>
            </a:extLst>
          </p:cNvPr>
          <p:cNvSpPr txBox="1"/>
          <p:nvPr/>
        </p:nvSpPr>
        <p:spPr>
          <a:xfrm>
            <a:off x="3043403" y="2900660"/>
            <a:ext cx="6105194" cy="1056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REFERÊNCIAS</a:t>
            </a:r>
          </a:p>
        </p:txBody>
      </p:sp>
      <p:sp>
        <p:nvSpPr>
          <p:cNvPr id="13" name="Google Shape;85;p13">
            <a:extLst>
              <a:ext uri="{FF2B5EF4-FFF2-40B4-BE49-F238E27FC236}">
                <a16:creationId xmlns:a16="http://schemas.microsoft.com/office/drawing/2014/main" id="{C28EB988-C02C-4345-A7AB-178880F9DA8F}"/>
              </a:ext>
            </a:extLst>
          </p:cNvPr>
          <p:cNvSpPr/>
          <p:nvPr/>
        </p:nvSpPr>
        <p:spPr>
          <a:xfrm>
            <a:off x="1770949" y="4968540"/>
            <a:ext cx="7944000" cy="357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6;p13">
            <a:extLst>
              <a:ext uri="{FF2B5EF4-FFF2-40B4-BE49-F238E27FC236}">
                <a16:creationId xmlns:a16="http://schemas.microsoft.com/office/drawing/2014/main" id="{451CDF47-DA95-4C3A-839B-3E8C5B300614}"/>
              </a:ext>
            </a:extLst>
          </p:cNvPr>
          <p:cNvSpPr/>
          <p:nvPr/>
        </p:nvSpPr>
        <p:spPr>
          <a:xfrm>
            <a:off x="1770949" y="1682415"/>
            <a:ext cx="7944000" cy="357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664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Referências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2A17C-48D9-42C3-A577-2530B9F14F57}"/>
              </a:ext>
            </a:extLst>
          </p:cNvPr>
          <p:cNvSpPr/>
          <p:nvPr/>
        </p:nvSpPr>
        <p:spPr>
          <a:xfrm>
            <a:off x="2072728" y="3269863"/>
            <a:ext cx="2519477" cy="2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hlinkClick r:id="rId3"/>
              </a:rPr>
              <a:t>https://recsys.acm.org/</a:t>
            </a:r>
            <a:endParaRPr lang="pt-BR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11D8E-7705-42E8-AC2F-0F36FC56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177" y="1199557"/>
            <a:ext cx="2428582" cy="2115643"/>
          </a:xfrm>
          <a:prstGeom prst="rect">
            <a:avLst/>
          </a:prstGeom>
        </p:spPr>
      </p:pic>
      <p:pic>
        <p:nvPicPr>
          <p:cNvPr id="9" name="Picture 2" descr="https://images-na.ssl-images-amazon.com/images/I/51e%2ByC03QVL._SX312_BO1,204,203,200_.jpg">
            <a:extLst>
              <a:ext uri="{FF2B5EF4-FFF2-40B4-BE49-F238E27FC236}">
                <a16:creationId xmlns:a16="http://schemas.microsoft.com/office/drawing/2014/main" id="{F7B63868-41D5-45C0-91D6-2B0F04BE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239" y="1138785"/>
            <a:ext cx="1370818" cy="21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464A6A-96EE-49BD-8126-58AB710A34B7}"/>
              </a:ext>
            </a:extLst>
          </p:cNvPr>
          <p:cNvSpPr/>
          <p:nvPr/>
        </p:nvSpPr>
        <p:spPr>
          <a:xfrm>
            <a:off x="6431857" y="3315200"/>
            <a:ext cx="65024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>
                <a:hlinkClick r:id="rId6"/>
              </a:rPr>
              <a:t>https://www.amazon.com.br/Recommender-Systems-Introduction-Dietmar-Jannach/dp/0521493366</a:t>
            </a:r>
            <a:endParaRPr lang="pt-BR" sz="1000" dirty="0"/>
          </a:p>
        </p:txBody>
      </p:sp>
      <p:pic>
        <p:nvPicPr>
          <p:cNvPr id="11" name="Picture 4" descr="https://images-na.ssl-images-amazon.com/images/I/31Gi5leTmmL.jpg">
            <a:extLst>
              <a:ext uri="{FF2B5EF4-FFF2-40B4-BE49-F238E27FC236}">
                <a16:creationId xmlns:a16="http://schemas.microsoft.com/office/drawing/2014/main" id="{16CB44B9-CCBC-49C4-A24B-11A1EF3C1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43" y="3668541"/>
            <a:ext cx="1517043" cy="22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BA775F-0DE9-4F48-8029-DEBA4D655A82}"/>
              </a:ext>
            </a:extLst>
          </p:cNvPr>
          <p:cNvSpPr/>
          <p:nvPr/>
        </p:nvSpPr>
        <p:spPr>
          <a:xfrm>
            <a:off x="1044224" y="6038896"/>
            <a:ext cx="45764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hlinkClick r:id="rId8"/>
              </a:rPr>
              <a:t>https://www.amazon.com.br/Recommender-Systems-Handbook-English-Francesco-ebook/dp/B00D8D1Y10</a:t>
            </a:r>
            <a:endParaRPr lang="pt-BR" sz="1000" dirty="0"/>
          </a:p>
        </p:txBody>
      </p:sp>
      <p:pic>
        <p:nvPicPr>
          <p:cNvPr id="13" name="Picture 6" descr="Building Recommender Systems with Machine Learning and AI: Help people discover new products and content with deep learning, neural networks, and machine learning recommendations. (English Edition) por [Kane, Frank]">
            <a:extLst>
              <a:ext uri="{FF2B5EF4-FFF2-40B4-BE49-F238E27FC236}">
                <a16:creationId xmlns:a16="http://schemas.microsoft.com/office/drawing/2014/main" id="{181869DE-042A-4334-939E-DA8616D1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7" y="3568685"/>
            <a:ext cx="1517042" cy="22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D285AB-A6D3-4915-8000-F0AAD1BC1F58}"/>
              </a:ext>
            </a:extLst>
          </p:cNvPr>
          <p:cNvSpPr/>
          <p:nvPr/>
        </p:nvSpPr>
        <p:spPr>
          <a:xfrm>
            <a:off x="6918314" y="6084233"/>
            <a:ext cx="3417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>
                <a:hlinkClick r:id="rId10"/>
              </a:rPr>
              <a:t>https://www.amazon.com.br/Building-Recommender-Systems-Machine-Learning-ebook/dp/B07GCV5JCZ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37353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Resultado de imagem para o que aprendemos hoje">
            <a:extLst>
              <a:ext uri="{FF2B5EF4-FFF2-40B4-BE49-F238E27FC236}">
                <a16:creationId xmlns:a16="http://schemas.microsoft.com/office/drawing/2014/main" id="{B0CBC430-B272-4673-AA4C-C6B69546F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0675E-7449-4710-BBA7-EBAA301D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54" y="307983"/>
            <a:ext cx="5555293" cy="2545954"/>
          </a:xfrm>
          <a:prstGeom prst="rect">
            <a:avLst/>
          </a:prstGeom>
        </p:spPr>
      </p:pic>
      <p:pic>
        <p:nvPicPr>
          <p:cNvPr id="17414" name="Picture 6" descr="Resultado de imagem para obrigado icon">
            <a:extLst>
              <a:ext uri="{FF2B5EF4-FFF2-40B4-BE49-F238E27FC236}">
                <a16:creationId xmlns:a16="http://schemas.microsoft.com/office/drawing/2014/main" id="{EE18B4FF-AA22-42CB-BE85-EADFE1BCB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63606"/>
            <a:ext cx="3486411" cy="348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A9CC04-EEB8-453B-B6E7-9B0FC408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08" y="307983"/>
            <a:ext cx="5555293" cy="2545954"/>
          </a:xfrm>
          <a:prstGeom prst="rect">
            <a:avLst/>
          </a:prstGeom>
        </p:spPr>
      </p:pic>
      <p:pic>
        <p:nvPicPr>
          <p:cNvPr id="13" name="Picture 6" descr="Resultado de imagem para obrigado icon">
            <a:extLst>
              <a:ext uri="{FF2B5EF4-FFF2-40B4-BE49-F238E27FC236}">
                <a16:creationId xmlns:a16="http://schemas.microsoft.com/office/drawing/2014/main" id="{F55A7E2A-77D9-4AD8-8B8D-C39E9134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86" y="3063606"/>
            <a:ext cx="3152979" cy="31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keep calm stay at home">
            <a:extLst>
              <a:ext uri="{FF2B5EF4-FFF2-40B4-BE49-F238E27FC236}">
                <a16:creationId xmlns:a16="http://schemas.microsoft.com/office/drawing/2014/main" id="{9763B8F8-9FF1-491C-B7A3-EF6A05DF8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7" y="998141"/>
            <a:ext cx="4296677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7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Porém num passado não muito distante...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3EFE9-86BC-4A61-AFB4-7AB8CD43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04" y="1079401"/>
            <a:ext cx="8182943" cy="57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 err="1">
                <a:latin typeface="Conthrax Sb" pitchFamily="34" charset="0"/>
              </a:rPr>
              <a:t>Information</a:t>
            </a:r>
            <a:r>
              <a:rPr lang="pt-BR" i="1" dirty="0">
                <a:latin typeface="Conthrax Sb" pitchFamily="34" charset="0"/>
              </a:rPr>
              <a:t> </a:t>
            </a:r>
            <a:r>
              <a:rPr lang="pt-BR" i="1" dirty="0" err="1">
                <a:latin typeface="Conthrax Sb" pitchFamily="34" charset="0"/>
              </a:rPr>
              <a:t>Overload</a:t>
            </a:r>
            <a:r>
              <a:rPr lang="pt-BR" i="1" dirty="0">
                <a:latin typeface="Conthrax Sb" pitchFamily="34" charset="0"/>
              </a:rPr>
              <a:t> - </a:t>
            </a:r>
            <a:r>
              <a:rPr lang="pt-BR" i="1" dirty="0" err="1">
                <a:latin typeface="Conthrax Sb" pitchFamily="34" charset="0"/>
              </a:rPr>
              <a:t>Infoxication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E43FC8-CA12-469A-8BD9-9AF0CC7B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96" y="1174319"/>
            <a:ext cx="8258208" cy="55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O Paradoxo da Escolha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724C0-0E1F-491B-A661-BCA7F666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00" y="1198486"/>
            <a:ext cx="7197400" cy="53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 err="1">
                <a:latin typeface="Conthrax Sb" pitchFamily="34" charset="0"/>
              </a:rPr>
              <a:t>Long</a:t>
            </a:r>
            <a:r>
              <a:rPr lang="pt-BR" i="1" dirty="0">
                <a:latin typeface="Conthrax Sb" pitchFamily="34" charset="0"/>
              </a:rPr>
              <a:t> </a:t>
            </a:r>
            <a:r>
              <a:rPr lang="pt-BR" i="1" dirty="0" err="1">
                <a:latin typeface="Conthrax Sb" pitchFamily="34" charset="0"/>
              </a:rPr>
              <a:t>Tail</a:t>
            </a:r>
            <a:endParaRPr lang="pt-BR" i="1" dirty="0">
              <a:latin typeface="Conthrax Sb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0C8F9-57BC-4758-BAD1-93E98F9F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3" y="1162973"/>
            <a:ext cx="8851036" cy="55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2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5;p14" descr="logo Escola Livre de IA preto.png">
            <a:extLst>
              <a:ext uri="{FF2B5EF4-FFF2-40B4-BE49-F238E27FC236}">
                <a16:creationId xmlns:a16="http://schemas.microsoft.com/office/drawing/2014/main" id="{A6983C8C-7973-4F82-8024-156718874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6147" y="6216585"/>
            <a:ext cx="1701931" cy="519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Agrupar 2">
            <a:extLst>
              <a:ext uri="{FF2B5EF4-FFF2-40B4-BE49-F238E27FC236}">
                <a16:creationId xmlns:a16="http://schemas.microsoft.com/office/drawing/2014/main" id="{09147A62-6B08-45A6-9A41-0A7127525964}"/>
              </a:ext>
            </a:extLst>
          </p:cNvPr>
          <p:cNvGrpSpPr/>
          <p:nvPr/>
        </p:nvGrpSpPr>
        <p:grpSpPr>
          <a:xfrm>
            <a:off x="0" y="935385"/>
            <a:ext cx="12204000" cy="117727"/>
            <a:chOff x="0" y="1295049"/>
            <a:chExt cx="9144000" cy="117727"/>
          </a:xfrm>
        </p:grpSpPr>
        <p:sp>
          <p:nvSpPr>
            <p:cNvPr id="18" name="Retângulo 5">
              <a:extLst>
                <a:ext uri="{FF2B5EF4-FFF2-40B4-BE49-F238E27FC236}">
                  <a16:creationId xmlns:a16="http://schemas.microsoft.com/office/drawing/2014/main" id="{C074B753-0799-495D-BE79-D6594DA06BF0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6">
              <a:extLst>
                <a:ext uri="{FF2B5EF4-FFF2-40B4-BE49-F238E27FC236}">
                  <a16:creationId xmlns:a16="http://schemas.microsoft.com/office/drawing/2014/main" id="{AC302B68-0E18-48F3-ACBC-66982DD99CF5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827392F0-08C6-40DB-8CF1-D27548504023}"/>
              </a:ext>
            </a:extLst>
          </p:cNvPr>
          <p:cNvSpPr txBox="1">
            <a:spLocks/>
          </p:cNvSpPr>
          <p:nvPr/>
        </p:nvSpPr>
        <p:spPr>
          <a:xfrm>
            <a:off x="292964" y="186916"/>
            <a:ext cx="11745114" cy="673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Conthrax Sb" pitchFamily="34" charset="0"/>
              </a:rPr>
              <a:t>Sistemas de Recomendação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B19DD-4DD7-4052-8662-D050B25E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9" y="1282194"/>
            <a:ext cx="9368418" cy="52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206</Words>
  <Application>Microsoft Office PowerPoint</Application>
  <PresentationFormat>Widescreen</PresentationFormat>
  <Paragraphs>51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Conthrax Sb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Wagner Santos</dc:creator>
  <cp:lastModifiedBy>Wagner Santos</cp:lastModifiedBy>
  <cp:revision>8</cp:revision>
  <dcterms:created xsi:type="dcterms:W3CDTF">2020-03-20T20:03:49Z</dcterms:created>
  <dcterms:modified xsi:type="dcterms:W3CDTF">2020-03-21T15:45:01Z</dcterms:modified>
</cp:coreProperties>
</file>